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Condensed"/>
      <p:regular r:id="rId23"/>
      <p:bold r:id="rId24"/>
      <p:italic r:id="rId25"/>
      <p:boldItalic r:id="rId26"/>
    </p:embeddedFon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Condensed-bold.fntdata"/><Relationship Id="rId23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Italic.fntdata"/><Relationship Id="rId25" Type="http://schemas.openxmlformats.org/officeDocument/2006/relationships/font" Target="fonts/RobotoCondensed-italic.fntdata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2f44362c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2f44362c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f44362c3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2f44362c3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ebac4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ebac4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2f44362c3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2f44362c3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2f44362c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2f44362c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2f44362c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2f44362c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2f44362c3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2f44362c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6.austincc.edu/cms/site/www/awardplans/awardplan.php?year=2022&amp;type=CC&amp;group=%400004&amp;apid=6815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Degree Levels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605625" y="180775"/>
            <a:ext cx="807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72" name="Google Shape;172;p21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894825" y="1212650"/>
            <a:ext cx="778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300" y="180775"/>
            <a:ext cx="7168350" cy="48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81" name="Google Shape;181;p22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many college credit hours will you have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time you graduate from CRCA?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100">
              <a:solidFill>
                <a:srgbClr val="00FF00"/>
              </a:solidFill>
              <a:highlight>
                <a:schemeClr val="lt1"/>
              </a:highlight>
            </a:endParaRPr>
          </a:p>
          <a:p>
            <a:pPr indent="-350837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FF"/>
              </a:buClr>
              <a:buSzPct val="100000"/>
              <a:buChar char="❖"/>
            </a:pPr>
            <a:r>
              <a:rPr b="1" lang="en" sz="7700">
                <a:solidFill>
                  <a:srgbClr val="FF00FF"/>
                </a:solidFill>
              </a:rPr>
              <a:t>Tues. Sept. 28th Spring Break 2023 Belize Travel Informational Meeting</a:t>
            </a:r>
            <a:endParaRPr b="1" sz="7700">
              <a:solidFill>
                <a:srgbClr val="FF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Oct. 8th No School</a:t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9D"/>
              </a:buClr>
              <a:buSzPct val="100000"/>
              <a:buChar char="❖"/>
            </a:pPr>
            <a:r>
              <a:rPr b="1" lang="en" sz="7700">
                <a:solidFill>
                  <a:srgbClr val="00689D"/>
                </a:solidFill>
              </a:rPr>
              <a:t>Mon. Oct. 11th BISD Holiday, but 11th graders still have ACC</a:t>
            </a:r>
            <a:endParaRPr b="1" sz="7700">
              <a:solidFill>
                <a:srgbClr val="00689D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689D"/>
              </a:solidFill>
            </a:endParaRPr>
          </a:p>
          <a:p>
            <a:pPr indent="-350837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9D"/>
              </a:buClr>
              <a:buSzPct val="100000"/>
              <a:buChar char="❖"/>
            </a:pPr>
            <a:r>
              <a:rPr b="1" lang="en" sz="7700">
                <a:solidFill>
                  <a:srgbClr val="00689D"/>
                </a:solidFill>
              </a:rPr>
              <a:t>Thurs. Oct. 14th 6PM CRCA in BISD Homecoming Parade</a:t>
            </a:r>
            <a:endParaRPr b="1" sz="7700">
              <a:solidFill>
                <a:srgbClr val="00689D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689D"/>
              </a:solidFill>
            </a:endParaRPr>
          </a:p>
          <a:p>
            <a:pPr indent="-350837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Oct. 16th 8AM-2PM 11th Grade PSAT</a:t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College degrees are divided into four categories: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Associate Degree</a:t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Bachelor’s Degree</a:t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Master’s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Doctoral Degree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You will hear these terms used often at CRCA when discussing College and Career.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700" y="1104175"/>
            <a:ext cx="4673426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Associate Degree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894925" y="1346900"/>
            <a:ext cx="77832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This is the degree you are currently working towards while at ACC.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If you follow the common pathway at CRCA, you will graduate with both a high school diploma and an </a:t>
            </a:r>
            <a:r>
              <a:rPr b="1" lang="en" sz="2000"/>
              <a:t>Associate</a:t>
            </a:r>
            <a:r>
              <a:rPr b="1" lang="en" sz="2000"/>
              <a:t> of Arts in General Studies diploma from Austin Community College.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(You may remember from a past College Prep that there are other Associate degrees you can obtain, but this is the most common.)</a:t>
            </a:r>
            <a:r>
              <a:rPr b="1" lang="en" sz="1800"/>
              <a:t>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Associate Degree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894825" y="1185750"/>
            <a:ext cx="7783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Usually takes </a:t>
            </a:r>
            <a:r>
              <a:rPr b="1" i="1" lang="en" sz="2000" u="sng">
                <a:solidFill>
                  <a:schemeClr val="dk1"/>
                </a:solidFill>
              </a:rPr>
              <a:t>two</a:t>
            </a:r>
            <a:r>
              <a:rPr b="1" lang="en" sz="2000">
                <a:solidFill>
                  <a:schemeClr val="dk1"/>
                </a:solidFill>
              </a:rPr>
              <a:t> years to complete.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Must complete </a:t>
            </a:r>
            <a:r>
              <a:rPr b="1" i="1" lang="en" sz="2000" u="sng">
                <a:solidFill>
                  <a:schemeClr val="dk1"/>
                </a:solidFill>
              </a:rPr>
              <a:t>60</a:t>
            </a:r>
            <a:r>
              <a:rPr b="1" lang="en" sz="2000">
                <a:solidFill>
                  <a:schemeClr val="dk1"/>
                </a:solidFill>
              </a:rPr>
              <a:t> credit hours from a community college.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Link for AA General Studies Degree Plan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https://www6.austincc.edu/cms/site/www/awardplans/awardplan.php?year=2022&amp;type=CC&amp;group=%400004&amp;apid=6815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Associate Degree</a:t>
            </a:r>
            <a:endParaRPr sz="1000"/>
          </a:p>
        </p:txBody>
      </p:sp>
      <p:sp>
        <p:nvSpPr>
          <p:cNvPr id="141" name="Google Shape;141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931075" y="1057650"/>
            <a:ext cx="778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100" y="180776"/>
            <a:ext cx="6879099" cy="48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 flipH="1" rot="10800000">
            <a:off x="931075" y="3606800"/>
            <a:ext cx="6147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 flipH="1" rot="10800000">
            <a:off x="4264650" y="4346775"/>
            <a:ext cx="6147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 flipH="1" rot="10800000">
            <a:off x="5526475" y="2203125"/>
            <a:ext cx="6147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207900" y="139800"/>
            <a:ext cx="2151300" cy="1656600"/>
          </a:xfrm>
          <a:prstGeom prst="flowChartMagneticTap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Arrows are the track you are currently on. </a:t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 flipH="1" rot="10800000">
            <a:off x="4264650" y="4707075"/>
            <a:ext cx="6147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Bachelor’s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Degree</a:t>
            </a:r>
            <a:endParaRPr sz="1000"/>
          </a:p>
        </p:txBody>
      </p:sp>
      <p:sp>
        <p:nvSpPr>
          <p:cNvPr id="155" name="Google Shape;155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894825" y="2571750"/>
            <a:ext cx="7783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 Bachelor’s degree comes after an Associate degree.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Usually takes </a:t>
            </a:r>
            <a:r>
              <a:rPr b="1" i="1" lang="en" sz="2000" u="sng">
                <a:solidFill>
                  <a:schemeClr val="dk1"/>
                </a:solidFill>
              </a:rPr>
              <a:t>four</a:t>
            </a:r>
            <a:r>
              <a:rPr b="1" lang="en" sz="2000">
                <a:solidFill>
                  <a:schemeClr val="dk1"/>
                </a:solidFill>
              </a:rPr>
              <a:t> years to complete.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Must complete </a:t>
            </a:r>
            <a:r>
              <a:rPr b="1" i="1" lang="en" sz="2000" u="sng">
                <a:solidFill>
                  <a:schemeClr val="dk1"/>
                </a:solidFill>
              </a:rPr>
              <a:t>120</a:t>
            </a:r>
            <a:r>
              <a:rPr b="1" lang="en" sz="2000">
                <a:solidFill>
                  <a:schemeClr val="dk1"/>
                </a:solidFill>
              </a:rPr>
              <a:t> credit hours from a public or private university.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(only 60 hours if you earn your Associate degree first) </a:t>
            </a:r>
            <a:endParaRPr b="1" sz="2000"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488" y="1020900"/>
            <a:ext cx="41052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Bachelor’s Degree</a:t>
            </a:r>
            <a:endParaRPr sz="1000"/>
          </a:p>
        </p:txBody>
      </p:sp>
      <p:sp>
        <p:nvSpPr>
          <p:cNvPr id="164" name="Google Shape;164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894825" y="1212650"/>
            <a:ext cx="7783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First two years generally involve general education classes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ie. English, History, Government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And introductory classes for a student’s major.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During the next two years, students take advanced classes in their major.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Depending on the career, a Bachelor’s degree may be all that you need. 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